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9"/>
  </p:notesMasterIdLst>
  <p:sldIdLst>
    <p:sldId id="256" r:id="rId5"/>
    <p:sldId id="297" r:id="rId6"/>
    <p:sldId id="295" r:id="rId7"/>
    <p:sldId id="300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0368" autoAdjust="0"/>
  </p:normalViewPr>
  <p:slideViewPr>
    <p:cSldViewPr snapToGrid="0" snapToObjects="1">
      <p:cViewPr varScale="1">
        <p:scale>
          <a:sx n="83" d="100"/>
          <a:sy n="83" d="100"/>
        </p:scale>
        <p:origin x="614" y="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notesViewPr>
    <p:cSldViewPr snapToGrid="0" snapToObjects="1">
      <p:cViewPr>
        <p:scale>
          <a:sx n="154" d="100"/>
          <a:sy n="154" d="100"/>
        </p:scale>
        <p:origin x="-880" y="14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0B5FE-7B39-4158-814F-C799763C9599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A2FCD-3EA3-49B5-8D71-41AC5B8E2A31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1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914" y="571"/>
            <a:ext cx="4387977" cy="438797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accent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02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- Navy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400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1 - Orange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:\Users\michelle\Downloads\_New Logos 2017\_New Logos 2017\DBVTechnologies_Logo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325" y="0"/>
            <a:ext cx="1581500" cy="158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2 - Teal B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tx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5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michelle\Downloads\_New Logos 2017\_New Logos 2017\DBVTechnologies_Logo_Revers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7325" y="0"/>
            <a:ext cx="1581500" cy="158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3 - Navy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8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43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4 - Orange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301CB7BD-7C43-4659-8EFA-C7C0C84418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5 - Teal"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9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913EDF6-E12F-4D11-93B3-48A9E1CF80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Alt 6 - Blue"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914162" y="1981201"/>
            <a:ext cx="9141619" cy="1528763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14162" y="3826933"/>
            <a:ext cx="9141619" cy="143086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9814863-506F-4C1E-BCBB-4120610E1B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Long 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1737360"/>
            <a:ext cx="6947630" cy="822960"/>
          </a:xfrm>
        </p:spPr>
        <p:txBody>
          <a:bodyPr anchor="b" anchorCtr="0">
            <a:normAutofit/>
          </a:bodyPr>
          <a:lstStyle>
            <a:lvl1pPr algn="l">
              <a:defRPr sz="2400"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COPY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162" y="2834640"/>
            <a:ext cx="6947630" cy="2834640"/>
          </a:xfrm>
        </p:spPr>
        <p:txBody>
          <a:bodyPr>
            <a:noAutofit/>
          </a:bodyPr>
          <a:lstStyle>
            <a:lvl1pPr marL="0" indent="0" algn="just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3"/>
          <p:cNvSpPr/>
          <p:nvPr/>
        </p:nvSpPr>
        <p:spPr bwMode="gray">
          <a:xfrm>
            <a:off x="0" y="1"/>
            <a:ext cx="12188825" cy="1684214"/>
          </a:xfrm>
          <a:custGeom>
            <a:avLst/>
            <a:gdLst>
              <a:gd name="connsiteX0" fmla="*/ 0 w 12192000"/>
              <a:gd name="connsiteY0" fmla="*/ 0 h 1682496"/>
              <a:gd name="connsiteX1" fmla="*/ 12192000 w 12192000"/>
              <a:gd name="connsiteY1" fmla="*/ 0 h 1682496"/>
              <a:gd name="connsiteX2" fmla="*/ 12192000 w 12192000"/>
              <a:gd name="connsiteY2" fmla="*/ 1682496 h 1682496"/>
              <a:gd name="connsiteX3" fmla="*/ 0 w 12192000"/>
              <a:gd name="connsiteY3" fmla="*/ 1682496 h 1682496"/>
              <a:gd name="connsiteX4" fmla="*/ 0 w 12192000"/>
              <a:gd name="connsiteY4" fmla="*/ 0 h 1682496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0 w 12192000"/>
              <a:gd name="connsiteY4" fmla="*/ 1682496 h 1684214"/>
              <a:gd name="connsiteX5" fmla="*/ 0 w 12192000"/>
              <a:gd name="connsiteY5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577754 w 12192000"/>
              <a:gd name="connsiteY4" fmla="*/ 1680307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168249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97072 w 12192000"/>
              <a:gd name="connsiteY4" fmla="*/ 886931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8784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  <a:gd name="connsiteX0" fmla="*/ 0 w 12192000"/>
              <a:gd name="connsiteY0" fmla="*/ 0 h 1684214"/>
              <a:gd name="connsiteX1" fmla="*/ 12192000 w 12192000"/>
              <a:gd name="connsiteY1" fmla="*/ 0 h 1684214"/>
              <a:gd name="connsiteX2" fmla="*/ 12192000 w 12192000"/>
              <a:gd name="connsiteY2" fmla="*/ 1682496 h 1684214"/>
              <a:gd name="connsiteX3" fmla="*/ 11109569 w 12192000"/>
              <a:gd name="connsiteY3" fmla="*/ 1684214 h 1684214"/>
              <a:gd name="connsiteX4" fmla="*/ 9488605 w 12192000"/>
              <a:gd name="connsiteY4" fmla="*/ 903864 h 1684214"/>
              <a:gd name="connsiteX5" fmla="*/ 0 w 12192000"/>
              <a:gd name="connsiteY5" fmla="*/ 902566 h 1684214"/>
              <a:gd name="connsiteX6" fmla="*/ 0 w 12192000"/>
              <a:gd name="connsiteY6" fmla="*/ 0 h 168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684214">
                <a:moveTo>
                  <a:pt x="0" y="0"/>
                </a:moveTo>
                <a:lnTo>
                  <a:pt x="12192000" y="0"/>
                </a:lnTo>
                <a:lnTo>
                  <a:pt x="12192000" y="1682496"/>
                </a:lnTo>
                <a:lnTo>
                  <a:pt x="11109569" y="1684214"/>
                </a:lnTo>
                <a:cubicBezTo>
                  <a:pt x="10320159" y="1656930"/>
                  <a:pt x="10376736" y="922850"/>
                  <a:pt x="9488605" y="903864"/>
                </a:cubicBezTo>
                <a:lnTo>
                  <a:pt x="0" y="90256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E787E146-F92D-4D86-8085-C7ADA27879D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Nav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17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Oran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96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164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Te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 sz="1800"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2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Blu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0939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Light Oran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2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9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Gra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19801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457081" y="365126"/>
            <a:ext cx="5393555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457079" y="1825625"/>
            <a:ext cx="5393555" cy="4389120"/>
          </a:xfrm>
        </p:spPr>
        <p:txBody>
          <a:bodyPr/>
          <a:lstStyle>
            <a:lvl1pPr marL="32004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4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1pPr>
            <a:lvl2pPr>
              <a:buClr>
                <a:schemeClr val="bg1"/>
              </a:buClr>
              <a:defRPr sz="2200">
                <a:solidFill>
                  <a:schemeClr val="bg1"/>
                </a:solidFill>
              </a:defRPr>
            </a:lvl2pPr>
            <a:lvl3pPr marL="11430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20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 marL="2057400" indent="-320040">
              <a:buClr>
                <a:schemeClr val="bg1"/>
              </a:buClr>
              <a:buSzPct val="100000"/>
              <a:buFontTx/>
              <a:buBlip>
                <a:blip r:embed="rId2"/>
              </a:buBlip>
              <a:defRPr lang="en-US" sz="1600" kern="1200" dirty="0">
                <a:solidFill>
                  <a:schemeClr val="bg1"/>
                </a:solidFill>
                <a:latin typeface="+mn-lt"/>
                <a:ea typeface="Calibri" charset="0"/>
                <a:cs typeface="Calibri" charset="0"/>
              </a:defRPr>
            </a:lvl5pPr>
          </a:lstStyle>
          <a:p>
            <a:pPr marL="320040" lvl="0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Modifier les styles du texte du masque</a:t>
            </a:r>
          </a:p>
          <a:p>
            <a:pPr marL="320040" lvl="1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Deuxième niveau</a:t>
            </a:r>
          </a:p>
          <a:p>
            <a:pPr marL="320040" lvl="2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Troisième niveau</a:t>
            </a:r>
          </a:p>
          <a:p>
            <a:pPr marL="320040" lvl="3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Quatrième niveau</a:t>
            </a:r>
          </a:p>
          <a:p>
            <a:pPr marL="320040" lvl="4" indent="-3200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1"/>
              </a:buClr>
              <a:buSzPct val="100000"/>
              <a:buFontTx/>
              <a:buBlip>
                <a:blip r:embed="rId2"/>
              </a:buBlip>
            </a:pPr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6399133" y="1825625"/>
            <a:ext cx="5210723" cy="43891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200"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73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5393555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198101" y="0"/>
            <a:ext cx="5990724" cy="6858000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w Small Title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99133" y="1760206"/>
            <a:ext cx="5210723" cy="1325563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9133" y="3291840"/>
            <a:ext cx="5210723" cy="292608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6198018" cy="6857999"/>
          </a:xfr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8987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Horizont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0253" y="1828800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1"/>
          <p:cNvSpPr>
            <a:spLocks noGrp="1"/>
          </p:cNvSpPr>
          <p:nvPr>
            <p:ph idx="13"/>
          </p:nvPr>
        </p:nvSpPr>
        <p:spPr>
          <a:xfrm>
            <a:off x="457080" y="4114800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3 Horizontal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6219685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457080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460253" y="1828799"/>
            <a:ext cx="11152988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Left - 1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/>
          </p:nvPr>
        </p:nvSpPr>
        <p:spPr>
          <a:xfrm>
            <a:off x="6219687" y="1828800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4"/>
          </p:nvPr>
        </p:nvSpPr>
        <p:spPr>
          <a:xfrm>
            <a:off x="457081" y="1828799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15"/>
          </p:nvPr>
        </p:nvSpPr>
        <p:spPr>
          <a:xfrm>
            <a:off x="457080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492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Content Left - 2 Conten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3"/>
          </p:nvPr>
        </p:nvSpPr>
        <p:spPr>
          <a:xfrm>
            <a:off x="457081" y="1828800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14"/>
          </p:nvPr>
        </p:nvSpPr>
        <p:spPr>
          <a:xfrm>
            <a:off x="6219687" y="1828799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5"/>
          </p:nvPr>
        </p:nvSpPr>
        <p:spPr>
          <a:xfrm>
            <a:off x="6219687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0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9686" y="1825625"/>
            <a:ext cx="5393555" cy="43891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8607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6219687" y="1828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6219687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6"/>
          </p:nvPr>
        </p:nvSpPr>
        <p:spPr>
          <a:xfrm>
            <a:off x="457083" y="1828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7"/>
          </p:nvPr>
        </p:nvSpPr>
        <p:spPr>
          <a:xfrm>
            <a:off x="457082" y="4114800"/>
            <a:ext cx="5393555" cy="21031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44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Navy - Color Logo">
    <p:bg bwMode="auto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930" y="452"/>
            <a:ext cx="3473815" cy="34738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5449498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Orange">
    <p:bg bwMode="auto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524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Teal">
    <p:bg bwMode="auto"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95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Blue">
    <p:bg bwMode="auto"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C66689-3FF6-41F2-BCF5-855917A776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930" y="0"/>
            <a:ext cx="3473815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292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Slide - Light Gray">
    <p:bg bwMode="auto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7B44A1-6F32-44E8-B110-29CAC9D3EC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74930" y="452"/>
            <a:ext cx="3473815" cy="34738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333AAD9-31D9-4EAF-9364-ED1BC965ACB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914400" y="3383280"/>
            <a:ext cx="10058400" cy="1463040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BE0D7CB-7A8C-49EE-B81F-98364096558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914400" y="5120640"/>
            <a:ext cx="10058400" cy="1371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68848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081" y="365126"/>
            <a:ext cx="9776454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80" y="1828800"/>
            <a:ext cx="539355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080" y="2743200"/>
            <a:ext cx="5393555" cy="34747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9686" y="1828800"/>
            <a:ext cx="5393555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9686" y="2743200"/>
            <a:ext cx="5393555" cy="347472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5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081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3"/>
          </p:nvPr>
        </p:nvSpPr>
        <p:spPr>
          <a:xfrm>
            <a:off x="4298253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8139426" y="1825625"/>
            <a:ext cx="3473815" cy="43891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4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2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Alt 1 - N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1" y="571"/>
            <a:ext cx="4387977" cy="4387977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Alt 2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0" y="0"/>
            <a:ext cx="12185778" cy="6858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523603" y="3931920"/>
            <a:ext cx="9598700" cy="1371600"/>
          </a:xfrm>
        </p:spPr>
        <p:txBody>
          <a:bodyPr anchor="b">
            <a:normAutofit/>
          </a:bodyPr>
          <a:lstStyle>
            <a:lvl1pPr algn="l">
              <a:defRPr sz="4000" baseline="0">
                <a:solidFill>
                  <a:schemeClr val="bg1"/>
                </a:solidFill>
                <a:latin typeface="+mj-lt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 bwMode="gray">
          <a:xfrm>
            <a:off x="1523603" y="5486401"/>
            <a:ext cx="9598700" cy="92921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01" y="571"/>
            <a:ext cx="4387977" cy="4387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438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081" y="365126"/>
            <a:ext cx="10055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079" y="1828800"/>
            <a:ext cx="11152775" cy="4389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90116" y="6356351"/>
            <a:ext cx="23107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2F03CFB-CED5-4D6B-AA1B-AE77E358AB57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7"/>
          <a:stretch>
            <a:fillRect/>
          </a:stretch>
        </p:blipFill>
        <p:spPr bwMode="auto">
          <a:xfrm>
            <a:off x="10607325" y="206"/>
            <a:ext cx="1581500" cy="15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93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  <p:sldLayoutId id="2147483690" r:id="rId28"/>
    <p:sldLayoutId id="2147483691" r:id="rId29"/>
    <p:sldLayoutId id="2147483692" r:id="rId30"/>
    <p:sldLayoutId id="2147483693" r:id="rId31"/>
    <p:sldLayoutId id="2147483698" r:id="rId32"/>
    <p:sldLayoutId id="2147483699" r:id="rId33"/>
    <p:sldLayoutId id="2147483700" r:id="rId34"/>
    <p:sldLayoutId id="2147483701" r:id="rId3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cap="all" spc="200" baseline="0">
          <a:solidFill>
            <a:schemeClr val="tx1"/>
          </a:solidFill>
          <a:latin typeface="+mj-lt"/>
          <a:ea typeface="Angsana New" charset="0"/>
          <a:cs typeface="Angsana New" charset="0"/>
        </a:defRPr>
      </a:lvl1pPr>
    </p:titleStyle>
    <p:bodyStyle>
      <a:lvl1pPr marL="320040" indent="-32004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SzPct val="100000"/>
        <a:buFontTx/>
        <a:buBlip>
          <a:blip r:embed="rId38"/>
        </a:buBlip>
        <a:defRPr sz="2600" kern="1200">
          <a:solidFill>
            <a:schemeClr val="tx1"/>
          </a:solidFill>
          <a:latin typeface="+mn-lt"/>
          <a:ea typeface="Calibri" charset="0"/>
          <a:cs typeface="Calibri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Clr>
          <a:schemeClr val="accent3"/>
        </a:buClr>
        <a:buSzPct val="100000"/>
        <a:buFont typeface="Calibri" panose="020F0502020204030204" pitchFamily="34" charset="0"/>
        <a:buChar char="–"/>
        <a:defRPr sz="2400" kern="1200">
          <a:solidFill>
            <a:schemeClr val="tx2"/>
          </a:solidFill>
          <a:latin typeface="+mn-lt"/>
          <a:ea typeface="Calibri" charset="0"/>
          <a:cs typeface="Calibri" charset="0"/>
        </a:defRPr>
      </a:lvl2pPr>
      <a:lvl3pPr marL="1143000" indent="-32004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Tx/>
        <a:buBlip>
          <a:blip r:embed="rId38"/>
        </a:buBlip>
        <a:defRPr sz="2000" kern="1200">
          <a:solidFill>
            <a:schemeClr val="tx2"/>
          </a:solidFill>
          <a:latin typeface="+mn-lt"/>
          <a:ea typeface="Calibri" charset="0"/>
          <a:cs typeface="Calibri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 typeface="Calibri" panose="020F0502020204030204" pitchFamily="34" charset="0"/>
        <a:buChar char="–"/>
        <a:defRPr sz="1800" kern="1200">
          <a:solidFill>
            <a:schemeClr val="tx2"/>
          </a:solidFill>
          <a:latin typeface="+mn-lt"/>
          <a:ea typeface="Calibri" charset="0"/>
          <a:cs typeface="Calibri" charset="0"/>
        </a:defRPr>
      </a:lvl4pPr>
      <a:lvl5pPr marL="2057400" indent="-320040" algn="l" defTabSz="914400" rtl="0" eaLnBrk="1" latinLnBrk="0" hangingPunct="1">
        <a:lnSpc>
          <a:spcPct val="100000"/>
        </a:lnSpc>
        <a:spcBef>
          <a:spcPts val="400"/>
        </a:spcBef>
        <a:buClr>
          <a:schemeClr val="accent3"/>
        </a:buClr>
        <a:buSzPct val="100000"/>
        <a:buFontTx/>
        <a:buBlip>
          <a:blip r:embed="rId38"/>
        </a:buBlip>
        <a:defRPr sz="1800" kern="1200">
          <a:solidFill>
            <a:schemeClr val="tx2"/>
          </a:solidFill>
          <a:latin typeface="+mn-lt"/>
          <a:ea typeface="Calibri" charset="0"/>
          <a:cs typeface="Calibr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358A22A-BD6D-4E70-8978-412ABEE0B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err="1">
                <a:solidFill>
                  <a:schemeClr val="accent6"/>
                </a:solidFill>
              </a:rPr>
              <a:t>Assemblee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generale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r>
              <a:rPr lang="en-US" dirty="0" err="1">
                <a:solidFill>
                  <a:schemeClr val="accent6"/>
                </a:solidFill>
              </a:rPr>
              <a:t>mixte</a:t>
            </a:r>
            <a:r>
              <a:rPr lang="en-US" dirty="0">
                <a:solidFill>
                  <a:schemeClr val="accent6"/>
                </a:solidFill>
              </a:rPr>
              <a:t> du 24 </a:t>
            </a:r>
            <a:br>
              <a:rPr lang="en-US" dirty="0">
                <a:solidFill>
                  <a:schemeClr val="accent6"/>
                </a:solidFill>
              </a:rPr>
            </a:br>
            <a:r>
              <a:rPr lang="en-US" dirty="0">
                <a:solidFill>
                  <a:schemeClr val="accent6"/>
                </a:solidFill>
              </a:rPr>
              <a:t>MAI 2019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1D95A16-6D77-42DC-A8D1-1558A0689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 dirty="0"/>
              <a:t>LISTE DES CANDIDATS AU POSTE D’ADMINISTRATEUR</a:t>
            </a:r>
          </a:p>
        </p:txBody>
      </p:sp>
    </p:spTree>
    <p:extLst>
      <p:ext uri="{BB962C8B-B14F-4D97-AF65-F5344CB8AC3E}">
        <p14:creationId xmlns:p14="http://schemas.microsoft.com/office/powerpoint/2010/main" val="278982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BE746-2F64-468E-BF56-0CA4212A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Daniel tassé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A9E031-4013-4A35-B443-F070E1284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580686"/>
            <a:ext cx="11152775" cy="5048714"/>
          </a:xfrm>
        </p:spPr>
        <p:txBody>
          <a:bodyPr/>
          <a:lstStyle/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800" b="1" dirty="0">
                <a:solidFill>
                  <a:srgbClr val="4E6A8D"/>
                </a:solidFill>
                <a:ea typeface="Calibri"/>
                <a:cs typeface="+mn-cs"/>
              </a:rPr>
              <a:t>Directeur </a:t>
            </a:r>
            <a:r>
              <a:rPr lang="en-US" sz="1800" b="1" dirty="0" err="1">
                <a:solidFill>
                  <a:srgbClr val="4E6A8D"/>
                </a:solidFill>
                <a:ea typeface="Calibri"/>
                <a:cs typeface="+mn-cs"/>
              </a:rPr>
              <a:t>Général</a:t>
            </a:r>
            <a:r>
              <a:rPr lang="en-US" sz="1800" b="1" dirty="0">
                <a:solidFill>
                  <a:srgbClr val="4E6A8D"/>
                </a:solidFill>
                <a:ea typeface="Calibri"/>
                <a:cs typeface="+mn-cs"/>
              </a:rPr>
              <a:t> et </a:t>
            </a:r>
            <a:r>
              <a:rPr lang="en-US" sz="1800" b="1" dirty="0" err="1">
                <a:solidFill>
                  <a:srgbClr val="4E6A8D"/>
                </a:solidFill>
                <a:ea typeface="Calibri"/>
                <a:cs typeface="+mn-cs"/>
              </a:rPr>
              <a:t>Administrateur</a:t>
            </a:r>
            <a:r>
              <a:rPr lang="en-US" sz="1800" b="1" dirty="0">
                <a:solidFill>
                  <a:srgbClr val="4E6A8D"/>
                </a:solidFill>
                <a:ea typeface="Calibri"/>
                <a:cs typeface="+mn-cs"/>
              </a:rPr>
              <a:t>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300" dirty="0">
              <a:solidFill>
                <a:srgbClr val="4E6A8D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Né le 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14/02/1960 à Montréal, QC, Canada. </a:t>
            </a:r>
            <a:endParaRPr lang="fr-FR" sz="1500" dirty="0">
              <a:solidFill>
                <a:schemeClr val="accent6"/>
              </a:solidFill>
              <a:highlight>
                <a:srgbClr val="FFFF00"/>
              </a:highlight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cs typeface="+mn-cs"/>
              </a:rPr>
              <a:t>Adresse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professionnelle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: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Siège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Social de DBV Technologies, 177/181 avenue Pierre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cs typeface="+mn-cs"/>
              </a:rPr>
              <a:t>Brossolette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, 92120 </a:t>
            </a:r>
            <a:r>
              <a:rPr lang="en-US" sz="1500" dirty="0" err="1">
                <a:solidFill>
                  <a:schemeClr val="accent6"/>
                </a:solidFill>
                <a:cs typeface="+mn-cs"/>
              </a:rPr>
              <a:t>Montrouge</a:t>
            </a:r>
            <a:r>
              <a:rPr lang="en-US" sz="1500" dirty="0">
                <a:solidFill>
                  <a:schemeClr val="accent6"/>
                </a:solidFill>
                <a:cs typeface="+mn-cs"/>
              </a:rPr>
              <a:t> (France)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6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6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Activités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exercées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au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cours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des 5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dernières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années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hors DBV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membre du comité des rémunérations et du comité d’audit d’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Indivior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PLC</a:t>
            </a:r>
            <a:endParaRPr lang="fr-FR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membre du comité des rémunérations de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Regenxbio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Inc.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membre du comité d’audit HLS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Therapeutics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de 2018 à 2019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membre du comité des rémunérations et du comité d’audit de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Bellerophon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Therapeutics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Inc. 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Président Directeur Général de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Alcresta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Thérapeutics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Inc. de 2016 à 2018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Président Directeur Général de Ikaria Inc. acquise par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Mallinckrodt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Pharmaceuticals Inc. de 2008 à 2015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Administrateur de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PhRMA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de 2011 à 2015, partie prenante du Healthcare Leadership Council et du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Health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Section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Governing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Board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, dont il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co-présidait également le comité de bioéthique</a:t>
            </a:r>
            <a:endParaRPr lang="en-US" sz="1500" dirty="0">
              <a:solidFill>
                <a:schemeClr val="accent6"/>
              </a:solidFill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Détention</a:t>
            </a: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0" indent="0" defTabSz="457200">
              <a:spcBef>
                <a:spcPts val="0"/>
              </a:spcBef>
              <a:buClrTx/>
              <a:buSzTx/>
              <a:buNone/>
            </a:pPr>
            <a:r>
              <a:rPr lang="fr-FR" sz="1500" dirty="0">
                <a:solidFill>
                  <a:schemeClr val="accent6"/>
                </a:solidFill>
              </a:rPr>
              <a:t>350 000 options de souscription en cours d’acquisition donnant le droit d’acquérir 350 000 actions de la Société. </a:t>
            </a:r>
          </a:p>
        </p:txBody>
      </p:sp>
    </p:spTree>
    <p:extLst>
      <p:ext uri="{BB962C8B-B14F-4D97-AF65-F5344CB8AC3E}">
        <p14:creationId xmlns:p14="http://schemas.microsoft.com/office/powerpoint/2010/main" val="271520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1100A-6F39-4594-9991-B8D2A527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chemeClr val="accent1"/>
                </a:solidFill>
              </a:rPr>
              <a:t>Julie O'Neill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677C5D-060B-421A-83B8-BD1FB012B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385454"/>
            <a:ext cx="11152775" cy="5329381"/>
          </a:xfrm>
        </p:spPr>
        <p:txBody>
          <a:bodyPr/>
          <a:lstStyle/>
          <a:p>
            <a:pPr marL="240030" lvl="0" indent="-240030" algn="just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800" b="1" dirty="0" err="1">
                <a:solidFill>
                  <a:schemeClr val="accent6"/>
                </a:solidFill>
                <a:ea typeface="Calibri"/>
                <a:cs typeface="+mn-cs"/>
              </a:rPr>
              <a:t>Administrateur</a:t>
            </a:r>
            <a:endParaRPr lang="en-US" sz="1800" b="1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algn="just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0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Né le 25/02/1966 à Fermanagh,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Irlande</a:t>
            </a:r>
            <a:endParaRPr lang="en-US" sz="15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Adresse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professionnelle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: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Siège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Social de DBV Technologies, 177/181 avenue Pierre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Brossolette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, 92120 Montrouge (France)</a:t>
            </a:r>
            <a:endParaRPr lang="en-US" sz="105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Activités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exercées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au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cours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des 5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dernières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années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hors DBV</a:t>
            </a:r>
            <a:endParaRPr lang="en-US" sz="1500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 de HOOKIPA Pharma Inc.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National Institute for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Bioprecodessing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Research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and Training (NIBRT),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</a:rPr>
              <a:t>Administrateur, American </a:t>
            </a:r>
            <a:r>
              <a:rPr lang="fr-FR" sz="1500" dirty="0" err="1">
                <a:solidFill>
                  <a:schemeClr val="accent6"/>
                </a:solidFill>
                <a:ea typeface="Calibri"/>
              </a:rPr>
              <a:t>Chamber</a:t>
            </a:r>
            <a:r>
              <a:rPr lang="fr-FR" sz="1500" dirty="0">
                <a:solidFill>
                  <a:schemeClr val="accent6"/>
                </a:solidFill>
                <a:ea typeface="Calibri"/>
              </a:rPr>
              <a:t> of Commerce, Irlande, 2016 à 2018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Vice Présidente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Executif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Global Operations,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Alexion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Pharmaceuticals, Inc., 2015 à 2018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Senior Vice Présidente,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Manufacturing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&amp;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Supply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Chain Operations,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Alexion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Pharmaceuticals Inc., 2014 à 2015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Présidente de Nation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Strandards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Authority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of Ireland, (NSAI) 2013 au 5 mai 2017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Membre du Conseil Consultatif,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Crann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Institute, Trinity </a:t>
            </a:r>
            <a:r>
              <a:rPr lang="fr-FR" sz="1500" dirty="0" err="1">
                <a:solidFill>
                  <a:schemeClr val="accent6"/>
                </a:solidFill>
                <a:ea typeface="Calibri"/>
                <a:cs typeface="+mn-cs"/>
              </a:rPr>
              <a:t>College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 Dublin, 2012 à 2016.</a:t>
            </a:r>
          </a:p>
          <a:p>
            <a:pPr marL="240030" indent="-240030" defTabSz="457200"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 err="1">
                <a:solidFill>
                  <a:schemeClr val="accent3"/>
                </a:solidFill>
                <a:cs typeface="+mn-cs"/>
              </a:rPr>
              <a:t>Détention</a:t>
            </a:r>
            <a:endParaRPr lang="en-US" sz="10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+mn-ea"/>
                <a:cs typeface="+mn-cs"/>
              </a:rPr>
              <a:t>9 000 BSA X 2017 donnant le droit de souscrire 9 000 actions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+mn-ea"/>
                <a:cs typeface="+mn-cs"/>
              </a:rPr>
              <a:t>7 000 BSA 2018 donnant le droit de souscrire 7 000 actions</a:t>
            </a:r>
            <a:endParaRPr lang="en-US" sz="1500" dirty="0">
              <a:solidFill>
                <a:schemeClr val="accent6"/>
              </a:solidFill>
              <a:ea typeface="+mn-ea"/>
              <a:cs typeface="+mn-cs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027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DB0C23-9A23-434E-9AF6-48C0BAB2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>
                <a:solidFill>
                  <a:schemeClr val="accent1"/>
                </a:solidFill>
              </a:rPr>
              <a:t>VIViane</a:t>
            </a:r>
            <a:r>
              <a:rPr lang="fr-FR" dirty="0">
                <a:solidFill>
                  <a:schemeClr val="accent1"/>
                </a:solidFill>
              </a:rPr>
              <a:t> </a:t>
            </a:r>
            <a:r>
              <a:rPr lang="fr-FR" dirty="0" err="1">
                <a:solidFill>
                  <a:schemeClr val="accent1"/>
                </a:solidFill>
              </a:rPr>
              <a:t>monges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F61D9F-C1E8-4CCD-B404-439567BEB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079" y="1690689"/>
            <a:ext cx="11152775" cy="4802185"/>
          </a:xfrm>
        </p:spPr>
        <p:txBody>
          <a:bodyPr/>
          <a:lstStyle/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800" b="1" dirty="0">
                <a:solidFill>
                  <a:schemeClr val="accent6"/>
                </a:solidFill>
                <a:cs typeface="+mn-cs"/>
              </a:rPr>
              <a:t>Administrateur </a:t>
            </a:r>
            <a:r>
              <a:rPr lang="en-US" sz="1800" b="1" dirty="0" err="1">
                <a:solidFill>
                  <a:schemeClr val="accent6"/>
                </a:solidFill>
                <a:cs typeface="+mn-cs"/>
              </a:rPr>
              <a:t>Indépendant</a:t>
            </a:r>
            <a:r>
              <a:rPr lang="en-US" sz="1800" b="1" dirty="0">
                <a:solidFill>
                  <a:schemeClr val="accent6"/>
                </a:solidFill>
                <a:cs typeface="+mn-cs"/>
              </a:rPr>
              <a:t>,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Né le </a:t>
            </a:r>
            <a:r>
              <a:rPr lang="fr-FR" sz="1500" dirty="0">
                <a:solidFill>
                  <a:schemeClr val="accent6"/>
                </a:solidFill>
                <a:ea typeface="Calibri"/>
                <a:cs typeface="+mn-cs"/>
              </a:rPr>
              <a:t>15/10/1963</a:t>
            </a:r>
            <a:r>
              <a:rPr lang="fr-FR" sz="1500" dirty="0">
                <a:solidFill>
                  <a:schemeClr val="accent6"/>
                </a:solidFill>
                <a:ea typeface="+mn-ea"/>
                <a:cs typeface="+mn-cs"/>
              </a:rPr>
              <a:t> à Dunkerque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Adresse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professionnelle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: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Siège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Social de DBV Technologies, 177/181 avenue Pierre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Brossolette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, 92120 </a:t>
            </a:r>
            <a:r>
              <a:rPr lang="en-US" sz="1500" dirty="0" err="1">
                <a:solidFill>
                  <a:schemeClr val="accent6"/>
                </a:solidFill>
                <a:ea typeface="Calibri"/>
                <a:cs typeface="+mn-cs"/>
              </a:rPr>
              <a:t>Montrouge</a:t>
            </a:r>
            <a:r>
              <a:rPr lang="en-US" sz="1500" dirty="0">
                <a:solidFill>
                  <a:schemeClr val="accent6"/>
                </a:solidFill>
                <a:ea typeface="Calibri"/>
                <a:cs typeface="+mn-cs"/>
              </a:rPr>
              <a:t> (France)</a:t>
            </a:r>
            <a:endParaRPr lang="en-US" sz="1600" dirty="0">
              <a:solidFill>
                <a:schemeClr val="accent6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600"/>
              </a:spcBef>
              <a:spcAft>
                <a:spcPts val="600"/>
              </a:spcAft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Activités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exercées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au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cours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des 5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dernières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ea typeface="Calibri"/>
                <a:cs typeface="+mn-cs"/>
              </a:rPr>
              <a:t>années</a:t>
            </a: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 hors DBV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en-US" sz="1500" dirty="0">
                <a:solidFill>
                  <a:schemeClr val="accent6"/>
                </a:solidFill>
                <a:cs typeface="+mn-cs"/>
              </a:rPr>
              <a:t>VP Finance &amp; Control chez Nestlé Business Excellence,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</a:rPr>
              <a:t>Directeur Financier, membre du comité exécutif et administrateur de </a:t>
            </a:r>
            <a:r>
              <a:rPr lang="fr-FR" sz="1500" dirty="0" err="1">
                <a:solidFill>
                  <a:schemeClr val="accent6"/>
                </a:solidFill>
              </a:rPr>
              <a:t>Galderma</a:t>
            </a:r>
            <a:r>
              <a:rPr lang="fr-FR" sz="1500" dirty="0">
                <a:solidFill>
                  <a:schemeClr val="accent6"/>
                </a:solidFill>
              </a:rPr>
              <a:t> (Nestlé Skin </a:t>
            </a:r>
            <a:r>
              <a:rPr lang="fr-FR" sz="1500" dirty="0" err="1">
                <a:solidFill>
                  <a:schemeClr val="accent6"/>
                </a:solidFill>
              </a:rPr>
              <a:t>Health</a:t>
            </a:r>
            <a:r>
              <a:rPr lang="fr-FR" sz="1500" dirty="0">
                <a:solidFill>
                  <a:schemeClr val="accent6"/>
                </a:solidFill>
              </a:rPr>
              <a:t>),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Administrateur de Novo Holdings A/S,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Administrateur de Union Chimique Belge S.A. (UCB), 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Administrateur d’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Idorsia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Pharmaceuticals Ltd.,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Administrateur de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Voluntis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 S.A,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cs typeface="+mn-cs"/>
              </a:rPr>
              <a:t>Membre du comité stratégique de </a:t>
            </a:r>
            <a:r>
              <a:rPr lang="fr-FR" sz="1500" dirty="0" err="1">
                <a:solidFill>
                  <a:schemeClr val="accent6"/>
                </a:solidFill>
                <a:cs typeface="+mn-cs"/>
              </a:rPr>
              <a:t>NeoMedLight</a:t>
            </a:r>
            <a:r>
              <a:rPr lang="fr-FR" sz="1500" dirty="0">
                <a:solidFill>
                  <a:schemeClr val="accent6"/>
                </a:solidFill>
                <a:cs typeface="+mn-cs"/>
              </a:rPr>
              <a:t>.</a:t>
            </a:r>
          </a:p>
          <a:p>
            <a:pPr marL="240030" lvl="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endParaRPr lang="en-US" sz="1500" b="1" dirty="0">
              <a:solidFill>
                <a:schemeClr val="accent3"/>
              </a:solidFill>
              <a:ea typeface="Calibri"/>
              <a:cs typeface="+mn-cs"/>
            </a:endParaRPr>
          </a:p>
          <a:p>
            <a:pPr marL="240030" lvl="0" indent="-240030" defTabSz="457200">
              <a:spcBef>
                <a:spcPts val="600"/>
              </a:spcBef>
              <a:spcAft>
                <a:spcPts val="1200"/>
              </a:spcAft>
              <a:buClr>
                <a:srgbClr val="963C54"/>
              </a:buClr>
              <a:buNone/>
              <a:defRPr/>
            </a:pPr>
            <a:r>
              <a:rPr lang="en-US" sz="1500" b="1" dirty="0">
                <a:solidFill>
                  <a:schemeClr val="accent3"/>
                </a:solidFill>
                <a:ea typeface="Calibri"/>
                <a:cs typeface="+mn-cs"/>
              </a:rPr>
              <a:t>Détention</a:t>
            </a:r>
          </a:p>
          <a:p>
            <a:pPr marL="240030" indent="-240030" defTabSz="457200">
              <a:spcBef>
                <a:spcPts val="0"/>
              </a:spcBef>
              <a:buClr>
                <a:srgbClr val="963C54"/>
              </a:buClr>
              <a:buNone/>
              <a:defRPr/>
            </a:pPr>
            <a:r>
              <a:rPr lang="fr-FR" sz="1500" dirty="0">
                <a:solidFill>
                  <a:schemeClr val="accent6"/>
                </a:solidFill>
                <a:ea typeface="+mn-ea"/>
                <a:cs typeface="+mn-cs"/>
              </a:rPr>
              <a:t>Néant</a:t>
            </a:r>
          </a:p>
        </p:txBody>
      </p:sp>
    </p:spTree>
    <p:extLst>
      <p:ext uri="{BB962C8B-B14F-4D97-AF65-F5344CB8AC3E}">
        <p14:creationId xmlns:p14="http://schemas.microsoft.com/office/powerpoint/2010/main" val="1836286122"/>
      </p:ext>
    </p:extLst>
  </p:cSld>
  <p:clrMapOvr>
    <a:masterClrMapping/>
  </p:clrMapOvr>
</p:sld>
</file>

<file path=ppt/theme/theme1.xml><?xml version="1.0" encoding="utf-8"?>
<a:theme xmlns:a="http://schemas.openxmlformats.org/drawingml/2006/main" name="DBV Technologies">
  <a:themeElements>
    <a:clrScheme name="DBV Technologies">
      <a:dk1>
        <a:srgbClr val="4C4D52"/>
      </a:dk1>
      <a:lt1>
        <a:srgbClr val="FFFFFF"/>
      </a:lt1>
      <a:dk2>
        <a:srgbClr val="546671"/>
      </a:dk2>
      <a:lt2>
        <a:srgbClr val="E3E3E2"/>
      </a:lt2>
      <a:accent1>
        <a:srgbClr val="17253B"/>
      </a:accent1>
      <a:accent2>
        <a:srgbClr val="FF6500"/>
      </a:accent2>
      <a:accent3>
        <a:srgbClr val="3D96AB"/>
      </a:accent3>
      <a:accent4>
        <a:srgbClr val="0B0A08"/>
      </a:accent4>
      <a:accent5>
        <a:srgbClr val="EA8B2D"/>
      </a:accent5>
      <a:accent6>
        <a:srgbClr val="3C5372"/>
      </a:accent6>
      <a:hlink>
        <a:srgbClr val="00AAE6"/>
      </a:hlink>
      <a:folHlink>
        <a:srgbClr val="0081C4"/>
      </a:folHlink>
    </a:clrScheme>
    <a:fontScheme name="DBV Technologies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BV Technologies Template [Lecture seule]" id="{9B745796-AB6A-40D9-B183-8A801ADF5A1C}" vid="{53DA2964-6FDD-4023-8466-97247AC168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07cb3d8-656a-48eb-ab5c-dd229fae8ef8">
      <UserInfo>
        <DisplayName>Dipa Ramolia</DisplayName>
        <AccountId>57</AccountId>
        <AccountType/>
      </UserInfo>
      <UserInfo>
        <DisplayName>Ana Varela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61802A9B1521409AEBF468E6190042" ma:contentTypeVersion="6" ma:contentTypeDescription="Create a new document." ma:contentTypeScope="" ma:versionID="ea64c7ad9fa202e8d11b3e92062caf6b">
  <xsd:schema xmlns:xsd="http://www.w3.org/2001/XMLSchema" xmlns:xs="http://www.w3.org/2001/XMLSchema" xmlns:p="http://schemas.microsoft.com/office/2006/metadata/properties" xmlns:ns2="e1046170-0539-4175-8faf-560f51671fee" xmlns:ns3="a07cb3d8-656a-48eb-ab5c-dd229fae8ef8" targetNamespace="http://schemas.microsoft.com/office/2006/metadata/properties" ma:root="true" ma:fieldsID="6872213eee229c786b58b02307ebf9ba" ns2:_="" ns3:_="">
    <xsd:import namespace="e1046170-0539-4175-8faf-560f51671fee"/>
    <xsd:import namespace="a07cb3d8-656a-48eb-ab5c-dd229fae8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46170-0539-4175-8faf-560f51671f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cb3d8-656a-48eb-ab5c-dd229fae8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86D275-50AF-4557-AA7F-983BF96BAC28}">
  <ds:schemaRefs>
    <ds:schemaRef ds:uri="http://schemas.openxmlformats.org/package/2006/metadata/core-properties"/>
    <ds:schemaRef ds:uri="e1046170-0539-4175-8faf-560f51671fe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07cb3d8-656a-48eb-ab5c-dd229fae8ef8"/>
    <ds:schemaRef ds:uri="http://purl.org/dc/dcmitype/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A345D3-585F-435C-BDF4-2998A6F7CA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D0A18D-01CE-4FF4-8D8F-B3F9EE15E7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046170-0539-4175-8faf-560f51671fee"/>
    <ds:schemaRef ds:uri="a07cb3d8-656a-48eb-ab5c-dd229fae8e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DBV Technologies Template</Template>
  <TotalTime>445</TotalTime>
  <Words>449</Words>
  <Application>Microsoft Office PowerPoint</Application>
  <PresentationFormat>Personnalisé</PresentationFormat>
  <Paragraphs>59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DBV Technologies</vt:lpstr>
      <vt:lpstr>Assemblee generale mixte du 24  MAI 2019</vt:lpstr>
      <vt:lpstr>Daniel tassé</vt:lpstr>
      <vt:lpstr>Julie O'Neill</vt:lpstr>
      <vt:lpstr>VIViane monges</vt:lpstr>
    </vt:vector>
  </TitlesOfParts>
  <Company>Satellite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Romain Letourneur</dc:creator>
  <cp:lastModifiedBy>Romain Letourneur</cp:lastModifiedBy>
  <cp:revision>38</cp:revision>
  <dcterms:created xsi:type="dcterms:W3CDTF">2018-05-28T17:22:29Z</dcterms:created>
  <dcterms:modified xsi:type="dcterms:W3CDTF">2019-04-30T16:46:09Z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0x0101003261802A9B1521409AEBF468E6190042</vt:lpwstr>
  </property>
</Properties>
</file>