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301" r:id="rId5"/>
    <p:sldId id="306" r:id="rId6"/>
    <p:sldId id="304" r:id="rId7"/>
    <p:sldId id="305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0368" autoAdjust="0"/>
  </p:normalViewPr>
  <p:slideViewPr>
    <p:cSldViewPr snapToGrid="0" snapToObjects="1">
      <p:cViewPr varScale="1">
        <p:scale>
          <a:sx n="83" d="100"/>
          <a:sy n="83" d="100"/>
        </p:scale>
        <p:origin x="614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Grid="0" snapToObjects="1">
      <p:cViewPr>
        <p:scale>
          <a:sx n="154" d="100"/>
          <a:sy n="154" d="100"/>
        </p:scale>
        <p:origin x="-880" y="14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0B5FE-7B39-4158-814F-C799763C9599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2FCD-3EA3-49B5-8D71-41AC5B8E2A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1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4" y="571"/>
            <a:ext cx="4387977" cy="438797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accent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2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- Navy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00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1 - Orange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michelle\Downloads\_New Logos 2017\_New Logos 2017\DBVTechnologies_Logo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325" y="0"/>
            <a:ext cx="1581500" cy="1581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2 - Teal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michelle\Downloads\_New Logos 2017\_New Logos 2017\DBVTechnologies_Logo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325" y="0"/>
            <a:ext cx="1581500" cy="1581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3 - Navy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3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4 - Orange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01CB7BD-7C43-4659-8EFA-C7C0C84418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5 - Teal"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9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913EDF6-E12F-4D11-93B3-48A9E1CF8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6 - Blue"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9814863-506F-4C1E-BCBB-4120610E1B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ng 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737360"/>
            <a:ext cx="6947630" cy="822960"/>
          </a:xfrm>
        </p:spPr>
        <p:txBody>
          <a:bodyPr anchor="b" anchorCtr="0">
            <a:normAutofit/>
          </a:bodyPr>
          <a:lstStyle>
            <a:lvl1pPr algn="l">
              <a:defRPr sz="2400"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COPY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2834640"/>
            <a:ext cx="6947630" cy="2834640"/>
          </a:xfrm>
        </p:spPr>
        <p:txBody>
          <a:bodyPr>
            <a:noAutofit/>
          </a:bodyPr>
          <a:lstStyle>
            <a:lvl1pPr marL="0" indent="0" algn="just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787E146-F92D-4D86-8085-C7ADA2787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Nav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17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Oran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9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Te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93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Light Oran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9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Gra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73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5393555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98101" y="0"/>
            <a:ext cx="5990724" cy="68580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w Small Title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9133" y="1760206"/>
            <a:ext cx="5210723" cy="1325563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9133" y="3291840"/>
            <a:ext cx="5210723" cy="2926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198018" cy="6857999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8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0253" y="1828800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1"/>
          <p:cNvSpPr>
            <a:spLocks noGrp="1"/>
          </p:cNvSpPr>
          <p:nvPr>
            <p:ph idx="13"/>
          </p:nvPr>
        </p:nvSpPr>
        <p:spPr>
          <a:xfrm>
            <a:off x="457080" y="4114800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Horizont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6219685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457080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0253" y="1828799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eft - 1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6219687" y="1828800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4"/>
          </p:nvPr>
        </p:nvSpPr>
        <p:spPr>
          <a:xfrm>
            <a:off x="457081" y="1828799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5"/>
          </p:nvPr>
        </p:nvSpPr>
        <p:spPr>
          <a:xfrm>
            <a:off x="457080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92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ntent Left - 2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7081" y="1828800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6219687" y="1828799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5"/>
          </p:nvPr>
        </p:nvSpPr>
        <p:spPr>
          <a:xfrm>
            <a:off x="6219687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686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6219687" y="1828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6219687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/>
          </p:nvPr>
        </p:nvSpPr>
        <p:spPr>
          <a:xfrm>
            <a:off x="457083" y="1828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7"/>
          </p:nvPr>
        </p:nvSpPr>
        <p:spPr>
          <a:xfrm>
            <a:off x="457082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4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Navy - Color Logo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930" y="452"/>
            <a:ext cx="3473815" cy="34738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44949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Orange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52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Teal"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95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Blue"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92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Light Gray"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7B44A1-6F32-44E8-B110-29CAC9D3EC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4930" y="452"/>
            <a:ext cx="3473815" cy="34738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48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977645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" y="1828800"/>
            <a:ext cx="539355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80" y="2743200"/>
            <a:ext cx="5393555" cy="34747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9686" y="1828800"/>
            <a:ext cx="539355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9686" y="2743200"/>
            <a:ext cx="5393555" cy="34747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1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298253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139426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4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2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lt 1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1" y="571"/>
            <a:ext cx="4387977" cy="438797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Alt 2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1" y="571"/>
            <a:ext cx="4387977" cy="438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3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1" y="365126"/>
            <a:ext cx="10055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79" y="1828800"/>
            <a:ext cx="11152775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90116" y="6356351"/>
            <a:ext cx="23107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7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9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8" r:id="rId32"/>
    <p:sldLayoutId id="2147483699" r:id="rId33"/>
    <p:sldLayoutId id="2147483700" r:id="rId34"/>
    <p:sldLayoutId id="2147483701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spc="200" baseline="0">
          <a:solidFill>
            <a:schemeClr val="tx1"/>
          </a:solidFill>
          <a:latin typeface="+mj-lt"/>
          <a:ea typeface="Angsana New" charset="0"/>
          <a:cs typeface="Angsana New" charset="0"/>
        </a:defRPr>
      </a:lvl1pPr>
    </p:titleStyle>
    <p:bodyStyle>
      <a:lvl1pPr marL="320040" indent="-32004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SzPct val="100000"/>
        <a:buFontTx/>
        <a:buBlip>
          <a:blip r:embed="rId38"/>
        </a:buBlip>
        <a:defRPr sz="2600" kern="1200">
          <a:solidFill>
            <a:schemeClr val="tx1"/>
          </a:solidFill>
          <a:latin typeface="+mn-lt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SzPct val="100000"/>
        <a:buFont typeface="Calibri" panose="020F0502020204030204" pitchFamily="34" charset="0"/>
        <a:buChar char="–"/>
        <a:defRPr sz="2400" kern="1200">
          <a:solidFill>
            <a:schemeClr val="tx2"/>
          </a:solidFill>
          <a:latin typeface="+mn-lt"/>
          <a:ea typeface="Calibri" charset="0"/>
          <a:cs typeface="Calibri" charset="0"/>
        </a:defRPr>
      </a:lvl2pPr>
      <a:lvl3pPr marL="1143000" indent="-32004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Tx/>
        <a:buBlip>
          <a:blip r:embed="rId38"/>
        </a:buBlip>
        <a:defRPr sz="2000" kern="1200">
          <a:solidFill>
            <a:schemeClr val="tx2"/>
          </a:solidFill>
          <a:latin typeface="+mn-lt"/>
          <a:ea typeface="Calibri" charset="0"/>
          <a:cs typeface="Calibri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2"/>
          </a:solidFill>
          <a:latin typeface="+mn-lt"/>
          <a:ea typeface="Calibri" charset="0"/>
          <a:cs typeface="Calibri" charset="0"/>
        </a:defRPr>
      </a:lvl4pPr>
      <a:lvl5pPr marL="2057400" indent="-32004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Tx/>
        <a:buBlip>
          <a:blip r:embed="rId38"/>
        </a:buBlip>
        <a:defRPr sz="1800" kern="1200">
          <a:solidFill>
            <a:schemeClr val="tx2"/>
          </a:solidFill>
          <a:latin typeface="+mn-lt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8A22A-BD6D-4E70-8978-412ABEE0B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chemeClr val="accent6"/>
                </a:solidFill>
              </a:rPr>
              <a:t>MAY 24, 2019 AGM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1D95A16-6D77-42DC-A8D1-1558A0689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LIST OF CANDIDATES AS DIRECTORS</a:t>
            </a:r>
          </a:p>
        </p:txBody>
      </p:sp>
    </p:spTree>
    <p:extLst>
      <p:ext uri="{BB962C8B-B14F-4D97-AF65-F5344CB8AC3E}">
        <p14:creationId xmlns:p14="http://schemas.microsoft.com/office/powerpoint/2010/main" val="278982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D96C1-2718-4D13-9650-82DCEBCD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Daniel Tassé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627482-7BC9-4776-96F7-900CC9A4A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662980"/>
            <a:ext cx="11402412" cy="4922982"/>
          </a:xfrm>
        </p:spPr>
        <p:txBody>
          <a:bodyPr/>
          <a:lstStyle/>
          <a:p>
            <a:pPr marL="240030" lvl="0" indent="-240030" defTabSz="457200">
              <a:spcBef>
                <a:spcPts val="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r>
              <a:rPr lang="en-US" sz="1800" b="1" dirty="0">
                <a:solidFill>
                  <a:schemeClr val="accent6"/>
                </a:solidFill>
                <a:ea typeface="Calibri"/>
                <a:cs typeface="+mn-cs"/>
              </a:rPr>
              <a:t>Chief Executive Officer and Director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Born on 02/14/1960 in </a:t>
            </a:r>
            <a:r>
              <a:rPr lang="en-US" sz="1500" dirty="0">
                <a:solidFill>
                  <a:schemeClr val="accent6"/>
                </a:solidFill>
              </a:rPr>
              <a:t>Montreal</a:t>
            </a:r>
            <a:r>
              <a:rPr lang="fr-FR" sz="1500" dirty="0">
                <a:solidFill>
                  <a:schemeClr val="accent6"/>
                </a:solidFill>
              </a:rPr>
              <a:t>, QC, Canada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Business address : DBV Technologies, 177/181 avenue Pierre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Brossolette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92120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Montrouge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(France)</a:t>
            </a:r>
          </a:p>
          <a:p>
            <a:pPr marL="240030" lvl="0" indent="-240030" defTabSz="457200">
              <a:spcBef>
                <a:spcPts val="60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Other mandates and positions exercised in the last five years (excluding DBV Technologies)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Director and Member of the Audit Committee and the Compensation Committee of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Indivior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PLC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Director and Member of the Compensation Committee of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Regenxbio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Inc.</a:t>
            </a:r>
            <a:endParaRPr lang="en-US" sz="1500" dirty="0">
              <a:solidFill>
                <a:schemeClr val="accent6"/>
              </a:solidFill>
              <a:ea typeface="Calibri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Director and Member of the Audit Committee of 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HLS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Therapeutics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from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2018 to 2019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Director and Member of the Audit Committee and the Compensation Committee of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Bellerophon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Therapeutics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Inc.</a:t>
            </a:r>
            <a:endParaRPr lang="en-US" sz="1500" dirty="0">
              <a:solidFill>
                <a:schemeClr val="accent6"/>
              </a:solidFill>
              <a:ea typeface="Calibri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CEO of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Alcresta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Thérapeutics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Inc.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from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2016 to 2018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CEO of 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Ikaria Inc.,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acquired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by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Mallinckrodt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Pharmaceuticals Inc.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from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2008 to 2015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0" lvl="0" indent="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Director of </a:t>
            </a:r>
            <a:r>
              <a:rPr lang="fr-FR" sz="1500" dirty="0" err="1">
                <a:solidFill>
                  <a:schemeClr val="accent6"/>
                </a:solidFill>
              </a:rPr>
              <a:t>PhRMA</a:t>
            </a:r>
            <a:r>
              <a:rPr lang="fr-FR" sz="1500" dirty="0">
                <a:solidFill>
                  <a:schemeClr val="accent6"/>
                </a:solidFill>
              </a:rPr>
              <a:t> </a:t>
            </a:r>
            <a:r>
              <a:rPr lang="fr-FR" sz="1500" dirty="0" err="1">
                <a:solidFill>
                  <a:schemeClr val="accent6"/>
                </a:solidFill>
              </a:rPr>
              <a:t>from</a:t>
            </a:r>
            <a:r>
              <a:rPr lang="fr-FR" sz="1500" dirty="0">
                <a:solidFill>
                  <a:schemeClr val="accent6"/>
                </a:solidFill>
              </a:rPr>
              <a:t> 2011 to 2015, </a:t>
            </a:r>
            <a:r>
              <a:rPr lang="en-US" sz="1500" dirty="0">
                <a:solidFill>
                  <a:schemeClr val="accent6"/>
                </a:solidFill>
              </a:rPr>
              <a:t>stakeholder of the Healthcare Leadership Council and the Health Section Governing Board, for which he also co-chaired the Bioethics Committee.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60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Shareholding</a:t>
            </a:r>
            <a:endParaRPr lang="en-US" sz="1500" dirty="0">
              <a:solidFill>
                <a:schemeClr val="accent6"/>
              </a:solidFill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350,000 stock-options, in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progress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of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vesting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, 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giving the right to </a:t>
            </a:r>
            <a:r>
              <a:rPr lang="en-US" sz="1500">
                <a:solidFill>
                  <a:schemeClr val="accent6"/>
                </a:solidFill>
                <a:cs typeface="+mn-cs"/>
              </a:rPr>
              <a:t>purchase 350,000 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shares</a:t>
            </a:r>
            <a:endParaRPr lang="fr-FR" sz="1500" dirty="0">
              <a:solidFill>
                <a:schemeClr val="accent6"/>
              </a:solidFill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981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B6C59-1DEB-4C45-BAA1-3447DD64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Julie O’Neill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8404A-6AD0-4049-BCE7-1230DA9C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431636"/>
            <a:ext cx="11467066" cy="5227782"/>
          </a:xfrm>
        </p:spPr>
        <p:txBody>
          <a:bodyPr/>
          <a:lstStyle/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800" b="1" dirty="0">
                <a:solidFill>
                  <a:schemeClr val="accent6"/>
                </a:solidFill>
                <a:ea typeface="Calibri"/>
                <a:cs typeface="+mn-cs"/>
              </a:rPr>
              <a:t>Director</a:t>
            </a:r>
            <a:endParaRPr lang="en-US" sz="1800" b="1" dirty="0">
              <a:solidFill>
                <a:schemeClr val="accent6"/>
              </a:solidFill>
              <a:ea typeface="Calibri"/>
            </a:endParaRPr>
          </a:p>
          <a:p>
            <a:pPr marL="240030" lvl="0" indent="-240030" algn="ctr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800" b="1" dirty="0">
              <a:solidFill>
                <a:schemeClr val="accent6"/>
              </a:solidFill>
              <a:ea typeface="+mn-ea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Born on 25/02/1966 at Fermanagh, Ireland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Business address : DBV Technologies, 177/181 avenue Pierre </a:t>
            </a:r>
            <a:r>
              <a:rPr lang="en-US" sz="1500" dirty="0" err="1">
                <a:solidFill>
                  <a:schemeClr val="accent6"/>
                </a:solidFill>
                <a:ea typeface="Calibri"/>
              </a:rPr>
              <a:t>Brossolette</a:t>
            </a:r>
            <a:r>
              <a:rPr lang="en-US" sz="1500" dirty="0">
                <a:solidFill>
                  <a:schemeClr val="accent6"/>
                </a:solidFill>
                <a:ea typeface="Calibri"/>
              </a:rPr>
              <a:t>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</a:rPr>
              <a:t>92120 Montrouge (France)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Other mandates and positions exercised in the last five years (excluding DBV Technologies)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dirty="0">
              <a:solidFill>
                <a:schemeClr val="accent6"/>
              </a:solidFill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Director of HOOKIPA Pharma Inc. 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Director of National Institute for Bioprocessing Research and Training (NIBRT)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Director, American Chamber of Commerce, Ireland, from 2016 to 2018</a:t>
            </a:r>
            <a:endParaRPr lang="fr-FR" sz="1500" dirty="0">
              <a:solidFill>
                <a:schemeClr val="accent6"/>
              </a:solidFill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Vice President Global Operations, Alexion Pharmaceuticals, Inc., from 2015 to 2018</a:t>
            </a:r>
            <a:endParaRPr lang="fr-FR" sz="1500" dirty="0">
              <a:solidFill>
                <a:schemeClr val="accent6"/>
              </a:solidFill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Senior Vice President, Manufacturing &amp; Supply Chain Operations, Alexion Pharmaceuticals Inc., from 2014 to 2015</a:t>
            </a:r>
            <a:endParaRPr lang="fr-FR" sz="1500" dirty="0">
              <a:solidFill>
                <a:schemeClr val="accent6"/>
              </a:solidFill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Chairman National Standards Authority of Ireland, (NSAI) from 2013 to 2017,</a:t>
            </a:r>
            <a:endParaRPr lang="fr-FR" sz="1500" dirty="0">
              <a:solidFill>
                <a:schemeClr val="accent6"/>
              </a:solidFill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Member of the Advisory board,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Crann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Institute, Trinity College Dublin, from 2012 to 2016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Shareholding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9,000 « BSAX 2017 » </a:t>
            </a:r>
            <a:r>
              <a:rPr lang="en-US" sz="1500" dirty="0">
                <a:solidFill>
                  <a:schemeClr val="accent6"/>
                </a:solidFill>
                <a:ea typeface="Calibri"/>
              </a:rPr>
              <a:t>giving the right to purchase 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9,000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shares</a:t>
            </a:r>
            <a:endParaRPr lang="fr-FR" sz="1500" dirty="0">
              <a:solidFill>
                <a:schemeClr val="accent6"/>
              </a:solidFill>
              <a:ea typeface="Calibri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7,000 « BSA 2018 » </a:t>
            </a:r>
            <a:r>
              <a:rPr lang="en-US" sz="1500" dirty="0">
                <a:solidFill>
                  <a:schemeClr val="accent6"/>
                </a:solidFill>
                <a:ea typeface="Calibri"/>
              </a:rPr>
              <a:t>giving the right to purchase 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7,000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shares</a:t>
            </a:r>
            <a:endParaRPr lang="fr-FR" sz="1500" dirty="0">
              <a:solidFill>
                <a:schemeClr val="accent6"/>
              </a:solidFill>
              <a:ea typeface="Calibri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fr-FR" sz="1500" dirty="0">
              <a:solidFill>
                <a:schemeClr val="accent6"/>
              </a:solidFill>
              <a:ea typeface="Calibri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06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BE746-2F64-468E-BF56-0CA4212A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Viviane </a:t>
            </a:r>
            <a:r>
              <a:rPr lang="fr-FR" dirty="0" err="1">
                <a:solidFill>
                  <a:schemeClr val="accent1"/>
                </a:solidFill>
              </a:rPr>
              <a:t>Monges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A9E031-4013-4A35-B443-F070E1284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459779"/>
            <a:ext cx="11152775" cy="5108661"/>
          </a:xfrm>
        </p:spPr>
        <p:txBody>
          <a:bodyPr/>
          <a:lstStyle/>
          <a:p>
            <a:pPr marL="0" lvl="0" indent="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800" b="1" dirty="0">
                <a:solidFill>
                  <a:schemeClr val="accent6"/>
                </a:solidFill>
                <a:cs typeface="+mn-cs"/>
              </a:rPr>
              <a:t>Independent Director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300" dirty="0">
              <a:solidFill>
                <a:srgbClr val="4E6A8D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Born on 10/15/1963 in Dunkerque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Business address : DBV Technologies, 177/181 avenue Pierre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Brossolette</a:t>
            </a:r>
            <a:endParaRPr lang="en-US" sz="1500" dirty="0">
              <a:solidFill>
                <a:schemeClr val="accent6"/>
              </a:solidFill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92120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Montrouge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(France)</a:t>
            </a:r>
          </a:p>
          <a:p>
            <a:pPr marL="240030" lvl="0" indent="-240030" defTabSz="457200">
              <a:spcBef>
                <a:spcPts val="60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Other mandates and positions exercised in the last five years (excluding DBV Technologies)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VP Finance &amp; Control at Nestlé Business Excellence,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CFO, Executive Committee member and Director at Galderma (Nestlé Skin Health),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Director of Novo Holdings A/S,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Director of Union </a:t>
            </a:r>
            <a:r>
              <a:rPr lang="en-US" sz="1500" dirty="0" err="1">
                <a:solidFill>
                  <a:schemeClr val="accent6"/>
                </a:solidFill>
              </a:rPr>
              <a:t>Chimique</a:t>
            </a:r>
            <a:r>
              <a:rPr lang="en-US" sz="1500" dirty="0">
                <a:solidFill>
                  <a:schemeClr val="accent6"/>
                </a:solidFill>
              </a:rPr>
              <a:t> </a:t>
            </a:r>
            <a:r>
              <a:rPr lang="en-US" sz="1500" dirty="0" err="1">
                <a:solidFill>
                  <a:schemeClr val="accent6"/>
                </a:solidFill>
              </a:rPr>
              <a:t>Belge</a:t>
            </a:r>
            <a:r>
              <a:rPr lang="en-US" sz="1500" dirty="0">
                <a:solidFill>
                  <a:schemeClr val="accent6"/>
                </a:solidFill>
              </a:rPr>
              <a:t> S.A. (UCB),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Director of </a:t>
            </a:r>
            <a:r>
              <a:rPr lang="en-US" sz="1500" dirty="0" err="1">
                <a:solidFill>
                  <a:schemeClr val="accent6"/>
                </a:solidFill>
              </a:rPr>
              <a:t>Idorsia</a:t>
            </a:r>
            <a:r>
              <a:rPr lang="en-US" sz="1500" dirty="0">
                <a:solidFill>
                  <a:schemeClr val="accent6"/>
                </a:solidFill>
              </a:rPr>
              <a:t> Pharmaceuticals Ltd.,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Director of </a:t>
            </a:r>
            <a:r>
              <a:rPr lang="en-US" sz="1500" dirty="0" err="1">
                <a:solidFill>
                  <a:schemeClr val="accent6"/>
                </a:solidFill>
              </a:rPr>
              <a:t>Voluntis</a:t>
            </a:r>
            <a:r>
              <a:rPr lang="en-US" sz="1500" dirty="0">
                <a:solidFill>
                  <a:schemeClr val="accent6"/>
                </a:solidFill>
              </a:rPr>
              <a:t> S.A,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</a:rPr>
              <a:t>Member of the Strategic Committee of </a:t>
            </a:r>
            <a:r>
              <a:rPr lang="en-US" sz="1500" dirty="0" err="1">
                <a:solidFill>
                  <a:schemeClr val="accent6"/>
                </a:solidFill>
              </a:rPr>
              <a:t>NeoMedLight</a:t>
            </a:r>
            <a:r>
              <a:rPr lang="en-US" sz="1500" dirty="0">
                <a:solidFill>
                  <a:schemeClr val="accent6"/>
                </a:solidFill>
              </a:rPr>
              <a:t>.</a:t>
            </a:r>
          </a:p>
          <a:p>
            <a:pPr marL="240030" lvl="0" indent="-240030" defTabSz="457200">
              <a:spcBef>
                <a:spcPts val="60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</a:rPr>
              <a:t>Shareholding</a:t>
            </a:r>
          </a:p>
          <a:p>
            <a:pPr marL="0" indent="0" defTabSz="457200">
              <a:spcBef>
                <a:spcPts val="0"/>
              </a:spcBef>
              <a:buClrTx/>
              <a:buSzTx/>
              <a:buNone/>
            </a:pPr>
            <a:r>
              <a:rPr lang="fr-FR" sz="1400" dirty="0">
                <a:solidFill>
                  <a:schemeClr val="accent6"/>
                </a:solidFill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715206062"/>
      </p:ext>
    </p:extLst>
  </p:cSld>
  <p:clrMapOvr>
    <a:masterClrMapping/>
  </p:clrMapOvr>
</p:sld>
</file>

<file path=ppt/theme/theme1.xml><?xml version="1.0" encoding="utf-8"?>
<a:theme xmlns:a="http://schemas.openxmlformats.org/drawingml/2006/main" name="DBV Technologies">
  <a:themeElements>
    <a:clrScheme name="DBV Technologies">
      <a:dk1>
        <a:srgbClr val="4C4D52"/>
      </a:dk1>
      <a:lt1>
        <a:srgbClr val="FFFFFF"/>
      </a:lt1>
      <a:dk2>
        <a:srgbClr val="546671"/>
      </a:dk2>
      <a:lt2>
        <a:srgbClr val="E3E3E2"/>
      </a:lt2>
      <a:accent1>
        <a:srgbClr val="17253B"/>
      </a:accent1>
      <a:accent2>
        <a:srgbClr val="FF6500"/>
      </a:accent2>
      <a:accent3>
        <a:srgbClr val="3D96AB"/>
      </a:accent3>
      <a:accent4>
        <a:srgbClr val="0B0A08"/>
      </a:accent4>
      <a:accent5>
        <a:srgbClr val="EA8B2D"/>
      </a:accent5>
      <a:accent6>
        <a:srgbClr val="3C5372"/>
      </a:accent6>
      <a:hlink>
        <a:srgbClr val="00AAE6"/>
      </a:hlink>
      <a:folHlink>
        <a:srgbClr val="0081C4"/>
      </a:folHlink>
    </a:clrScheme>
    <a:fontScheme name="DBV Technologies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BV Technologies Template [Lecture seule]" id="{9B745796-AB6A-40D9-B183-8A801ADF5A1C}" vid="{53DA2964-6FDD-4023-8466-97247AC168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07cb3d8-656a-48eb-ab5c-dd229fae8ef8">
      <UserInfo>
        <DisplayName>Dipa Ramolia</DisplayName>
        <AccountId>57</AccountId>
        <AccountType/>
      </UserInfo>
      <UserInfo>
        <DisplayName>Ana Varela</DisplayName>
        <AccountId>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61802A9B1521409AEBF468E6190042" ma:contentTypeVersion="6" ma:contentTypeDescription="Create a new document." ma:contentTypeScope="" ma:versionID="ea64c7ad9fa202e8d11b3e92062caf6b">
  <xsd:schema xmlns:xsd="http://www.w3.org/2001/XMLSchema" xmlns:xs="http://www.w3.org/2001/XMLSchema" xmlns:p="http://schemas.microsoft.com/office/2006/metadata/properties" xmlns:ns2="e1046170-0539-4175-8faf-560f51671fee" xmlns:ns3="a07cb3d8-656a-48eb-ab5c-dd229fae8ef8" targetNamespace="http://schemas.microsoft.com/office/2006/metadata/properties" ma:root="true" ma:fieldsID="6872213eee229c786b58b02307ebf9ba" ns2:_="" ns3:_="">
    <xsd:import namespace="e1046170-0539-4175-8faf-560f51671fee"/>
    <xsd:import namespace="a07cb3d8-656a-48eb-ab5c-dd229fae8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46170-0539-4175-8faf-560f51671f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cb3d8-656a-48eb-ab5c-dd229fae8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86D275-50AF-4557-AA7F-983BF96BAC28}">
  <ds:schemaRefs>
    <ds:schemaRef ds:uri="http://schemas.microsoft.com/office/2006/documentManagement/types"/>
    <ds:schemaRef ds:uri="e1046170-0539-4175-8faf-560f51671fee"/>
    <ds:schemaRef ds:uri="a07cb3d8-656a-48eb-ab5c-dd229fae8ef8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5D0A18D-01CE-4FF4-8D8F-B3F9EE15E7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046170-0539-4175-8faf-560f51671fee"/>
    <ds:schemaRef ds:uri="a07cb3d8-656a-48eb-ab5c-dd229fae8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A345D3-585F-435C-BDF4-2998A6F7CA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DBV Technologies Template</Template>
  <TotalTime>121</TotalTime>
  <Words>429</Words>
  <Application>Microsoft Office PowerPoint</Application>
  <PresentationFormat>Personnalisé</PresentationFormat>
  <Paragraphs>59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DBV Technologies</vt:lpstr>
      <vt:lpstr>MAY 24, 2019 AGM </vt:lpstr>
      <vt:lpstr>Daniel Tassé</vt:lpstr>
      <vt:lpstr>Julie O’Neill</vt:lpstr>
      <vt:lpstr>Viviane Monges</vt:lpstr>
    </vt:vector>
  </TitlesOfParts>
  <Company>Satellite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 Letourneur</dc:creator>
  <cp:lastModifiedBy>Romain Letourneur</cp:lastModifiedBy>
  <cp:revision>34</cp:revision>
  <dcterms:created xsi:type="dcterms:W3CDTF">2018-05-28T17:22:29Z</dcterms:created>
  <dcterms:modified xsi:type="dcterms:W3CDTF">2019-05-02T10:56:09Z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0x0101003261802A9B1521409AEBF468E6190042</vt:lpwstr>
  </property>
</Properties>
</file>